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sldIdLst>
    <p:sldId id="256" r:id="rId2"/>
    <p:sldId id="257" r:id="rId3"/>
    <p:sldId id="258" r:id="rId4"/>
    <p:sldId id="259" r:id="rId5"/>
    <p:sldId id="260" r:id="rId6"/>
    <p:sldId id="261" r:id="rId7"/>
    <p:sldId id="265" r:id="rId8"/>
    <p:sldId id="267" r:id="rId9"/>
    <p:sldId id="268" r:id="rId10"/>
    <p:sldId id="2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odor" initials="F" lastIdx="1" clrIdx="0">
    <p:extLst>
      <p:ext uri="{19B8F6BF-5375-455C-9EA6-DF929625EA0E}">
        <p15:presenceInfo xmlns:p15="http://schemas.microsoft.com/office/powerpoint/2012/main" userId="Fodo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E49FF-0C9E-863A-E440-EDB102A52A5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222E194-FEDE-C355-83D1-25BF01FAAD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440889D-0233-D578-CF9D-E75EC7B43C51}"/>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5" name="Footer Placeholder 4">
            <a:extLst>
              <a:ext uri="{FF2B5EF4-FFF2-40B4-BE49-F238E27FC236}">
                <a16:creationId xmlns:a16="http://schemas.microsoft.com/office/drawing/2014/main" id="{5C368532-1FAE-5BE1-BD98-EC2B6BC960C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647901-BB46-C34A-1462-5B7B3FD6F231}"/>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735467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51575-89D7-50FF-BA22-C36C351522A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5BE8653-7566-F5A4-5E8F-8EB1333C5E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DD567F4-F901-75D9-F41D-266FF822D8E2}"/>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5" name="Footer Placeholder 4">
            <a:extLst>
              <a:ext uri="{FF2B5EF4-FFF2-40B4-BE49-F238E27FC236}">
                <a16:creationId xmlns:a16="http://schemas.microsoft.com/office/drawing/2014/main" id="{7732A3E3-A873-A358-8B6D-2E84A754D3D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F1EAA28-BB5D-679C-5A34-F6EA1FC0581C}"/>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2994012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2D0F35-72AC-4DE1-C866-B8F0CF0BE5E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F482CCA-E1EF-0706-C33C-C91F01CF32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B1B604A-8A1C-D7A2-7890-FFA018224619}"/>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5" name="Footer Placeholder 4">
            <a:extLst>
              <a:ext uri="{FF2B5EF4-FFF2-40B4-BE49-F238E27FC236}">
                <a16:creationId xmlns:a16="http://schemas.microsoft.com/office/drawing/2014/main" id="{9C83EF71-9CAF-8C11-3FE5-D89E65E4B6C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88BA066-E6DA-C0ED-9176-1370780D5E3A}"/>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2113414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B69BA-9731-A632-842A-39B9F8661DD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A9CCD38-41DE-D115-1FD5-958D11F1E0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A1CE8FB-10A8-76C4-8B56-539EBCB4D8FB}"/>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5" name="Footer Placeholder 4">
            <a:extLst>
              <a:ext uri="{FF2B5EF4-FFF2-40B4-BE49-F238E27FC236}">
                <a16:creationId xmlns:a16="http://schemas.microsoft.com/office/drawing/2014/main" id="{861F6A0D-81AD-E2F2-0034-75999A918B9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81DC19B-15E6-3955-5C69-E9D1F2A6D5D3}"/>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1602633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BA1E5-3656-F759-9267-2664792DD2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1A2C575-A83C-388B-7899-6C8A1EFCEB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56EEEC-9E02-8DE5-9D74-6FB43C07C1C0}"/>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5" name="Footer Placeholder 4">
            <a:extLst>
              <a:ext uri="{FF2B5EF4-FFF2-40B4-BE49-F238E27FC236}">
                <a16:creationId xmlns:a16="http://schemas.microsoft.com/office/drawing/2014/main" id="{7EE2A207-EF82-5080-0F5C-FF87A873B9E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FBEB26E-CB1E-189D-7231-5B508A2BB028}"/>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3962447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1EED0-D2F1-2B90-3B69-042B83D6D3B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6792968-F0B4-E918-5D04-85F53196FD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E60EB6A-DE43-90E6-77AB-BCECC0FECA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0A27E16-0956-A89A-9529-733BCE4B7562}"/>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6" name="Footer Placeholder 5">
            <a:extLst>
              <a:ext uri="{FF2B5EF4-FFF2-40B4-BE49-F238E27FC236}">
                <a16:creationId xmlns:a16="http://schemas.microsoft.com/office/drawing/2014/main" id="{18EB625F-5E60-AC02-D03B-4F8A75857FE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20AC39F-B873-5B01-183D-B8323C07D4B3}"/>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19019533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89725-6EC0-4A13-BA18-8BADE729F1A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74522FF-61AC-BEFC-1753-9DC7925C25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0D8DB8C-C886-718A-11A8-0BD8A80814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62F04E46-1A28-C162-C8B0-CE5C14CBC7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3CBCE20-0FD9-C490-038B-C67AE49765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CEED1E4-E915-9400-8A60-BDBF2FA22DD3}"/>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8" name="Footer Placeholder 7">
            <a:extLst>
              <a:ext uri="{FF2B5EF4-FFF2-40B4-BE49-F238E27FC236}">
                <a16:creationId xmlns:a16="http://schemas.microsoft.com/office/drawing/2014/main" id="{07A14293-C8A9-0F51-C528-CF59478DB14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34FC3E2-1B55-4E38-3836-EB1F76E755DB}"/>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2910695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7282F-8FFB-B6B8-FB33-64B1340C762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F872D6D-2492-3AC6-09C3-2F1A30E238D2}"/>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4" name="Footer Placeholder 3">
            <a:extLst>
              <a:ext uri="{FF2B5EF4-FFF2-40B4-BE49-F238E27FC236}">
                <a16:creationId xmlns:a16="http://schemas.microsoft.com/office/drawing/2014/main" id="{33539F26-C5B7-5340-4479-0408ED16776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32F662E-9774-71F8-DCFA-429014E78B09}"/>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938567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B734F4-A8B5-0EC2-5500-A9313AD72930}"/>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3" name="Footer Placeholder 2">
            <a:extLst>
              <a:ext uri="{FF2B5EF4-FFF2-40B4-BE49-F238E27FC236}">
                <a16:creationId xmlns:a16="http://schemas.microsoft.com/office/drawing/2014/main" id="{73E60B4E-4B12-8E48-F823-47A9C0FF96F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48E7C36-1BAA-82C9-28BD-C95040610E6A}"/>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4056732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3C68C-DAAC-63E2-0486-21AC4C7A0B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4C55084-EA76-C0D0-2988-C2328D68A4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3AD14E8-9695-3B45-319B-0D89BF8179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2DA976-8EC5-4983-AB1A-3295FEC46452}"/>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6" name="Footer Placeholder 5">
            <a:extLst>
              <a:ext uri="{FF2B5EF4-FFF2-40B4-BE49-F238E27FC236}">
                <a16:creationId xmlns:a16="http://schemas.microsoft.com/office/drawing/2014/main" id="{54730586-7A32-F732-9CB6-E34DFD399FC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E857A09-BCD5-950F-546A-CB8C945478F0}"/>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2552607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B0E08-F020-E6FC-DF0C-8DC266B034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896D4AA-67AD-F8AD-5D9D-B248960022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B96FD74-6280-691E-E198-0BB5F719E8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E93BB0-41BB-593C-73EB-E7C57D0D7344}"/>
              </a:ext>
            </a:extLst>
          </p:cNvPr>
          <p:cNvSpPr>
            <a:spLocks noGrp="1"/>
          </p:cNvSpPr>
          <p:nvPr>
            <p:ph type="dt" sz="half" idx="10"/>
          </p:nvPr>
        </p:nvSpPr>
        <p:spPr/>
        <p:txBody>
          <a:bodyPr/>
          <a:lstStyle/>
          <a:p>
            <a:fld id="{D5FB3A21-CF99-48B2-941C-8AC21D72C2A5}" type="datetimeFigureOut">
              <a:rPr lang="en-GB" smtClean="0"/>
              <a:t>02/05/2022</a:t>
            </a:fld>
            <a:endParaRPr lang="en-GB"/>
          </a:p>
        </p:txBody>
      </p:sp>
      <p:sp>
        <p:nvSpPr>
          <p:cNvPr id="6" name="Footer Placeholder 5">
            <a:extLst>
              <a:ext uri="{FF2B5EF4-FFF2-40B4-BE49-F238E27FC236}">
                <a16:creationId xmlns:a16="http://schemas.microsoft.com/office/drawing/2014/main" id="{5F50CF8A-13C3-8677-A343-16A28D3C949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7E59CD8-BD6F-DDA6-773E-D0B3715F8429}"/>
              </a:ext>
            </a:extLst>
          </p:cNvPr>
          <p:cNvSpPr>
            <a:spLocks noGrp="1"/>
          </p:cNvSpPr>
          <p:nvPr>
            <p:ph type="sldNum" sz="quarter" idx="12"/>
          </p:nvPr>
        </p:nvSpPr>
        <p:spPr/>
        <p:txBody>
          <a:bodyPr/>
          <a:lstStyle/>
          <a:p>
            <a:fld id="{2D9B4652-7B00-4C02-B391-62521C0B9558}" type="slidenum">
              <a:rPr lang="en-GB" smtClean="0"/>
              <a:t>‹#›</a:t>
            </a:fld>
            <a:endParaRPr lang="en-GB"/>
          </a:p>
        </p:txBody>
      </p:sp>
    </p:spTree>
    <p:extLst>
      <p:ext uri="{BB962C8B-B14F-4D97-AF65-F5344CB8AC3E}">
        <p14:creationId xmlns:p14="http://schemas.microsoft.com/office/powerpoint/2010/main" val="4148740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677D9B-231A-78EC-D59E-E3555D774E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8B94D26-D0EE-6722-3500-DC880A38C6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F735FF0-257C-06BD-0282-C3EECA676B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FB3A21-CF99-48B2-941C-8AC21D72C2A5}" type="datetimeFigureOut">
              <a:rPr lang="en-GB" smtClean="0"/>
              <a:t>02/05/2022</a:t>
            </a:fld>
            <a:endParaRPr lang="en-GB"/>
          </a:p>
        </p:txBody>
      </p:sp>
      <p:sp>
        <p:nvSpPr>
          <p:cNvPr id="5" name="Footer Placeholder 4">
            <a:extLst>
              <a:ext uri="{FF2B5EF4-FFF2-40B4-BE49-F238E27FC236}">
                <a16:creationId xmlns:a16="http://schemas.microsoft.com/office/drawing/2014/main" id="{BE3F962D-D8BE-52EB-2D31-73942F4084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D70B534D-9435-455C-1C54-A03BDD2445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9B4652-7B00-4C02-B391-62521C0B9558}" type="slidenum">
              <a:rPr lang="en-GB" smtClean="0"/>
              <a:t>‹#›</a:t>
            </a:fld>
            <a:endParaRPr lang="en-GB"/>
          </a:p>
        </p:txBody>
      </p:sp>
    </p:spTree>
    <p:extLst>
      <p:ext uri="{BB962C8B-B14F-4D97-AF65-F5344CB8AC3E}">
        <p14:creationId xmlns:p14="http://schemas.microsoft.com/office/powerpoint/2010/main" val="2328965991"/>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buddypress.org/about" TargetMode="External"/><Relationship Id="rId13" Type="http://schemas.openxmlformats.org/officeDocument/2006/relationships/hyperlink" Target="https://abhijitjana.net/2020/04/18/10-azure-cloud-services-that-every-developers-consultant-and-architects-should-know-and-learn-it-well" TargetMode="External"/><Relationship Id="rId3" Type="http://schemas.openxmlformats.org/officeDocument/2006/relationships/hyperlink" Target="https://adamtheautomator.com/azure-wordpress" TargetMode="External"/><Relationship Id="rId7" Type="http://schemas.openxmlformats.org/officeDocument/2006/relationships/hyperlink" Target="https://www.youtube.com/watch?v=znct7ANPQ7g" TargetMode="External"/><Relationship Id="rId12" Type="http://schemas.openxmlformats.org/officeDocument/2006/relationships/hyperlink" Target="https://www.buddyboss.com/" TargetMode="External"/><Relationship Id="rId2" Type="http://schemas.openxmlformats.org/officeDocument/2006/relationships/hyperlink" Target="https://www.alertlogic.com/blog/on-premises-vs-cloud-whats-the-difference" TargetMode="External"/><Relationship Id="rId1" Type="http://schemas.openxmlformats.org/officeDocument/2006/relationships/slideLayout" Target="../slideLayouts/slideLayout2.xml"/><Relationship Id="rId6" Type="http://schemas.openxmlformats.org/officeDocument/2006/relationships/hyperlink" Target="https://docs.microsoft.com/en-us/azure/app-service/overview-hosting-plans" TargetMode="External"/><Relationship Id="rId11" Type="http://schemas.openxmlformats.org/officeDocument/2006/relationships/hyperlink" Target="https://www.peepso.com/" TargetMode="External"/><Relationship Id="rId5" Type="http://schemas.openxmlformats.org/officeDocument/2006/relationships/hyperlink" Target="https://azure.microsoft.com/en-in/overview/what-is-paas" TargetMode="External"/><Relationship Id="rId10" Type="http://schemas.openxmlformats.org/officeDocument/2006/relationships/hyperlink" Target="https://www.wowonder.com/" TargetMode="External"/><Relationship Id="rId4" Type="http://schemas.openxmlformats.org/officeDocument/2006/relationships/hyperlink" Target="https://blog.hubspot.com/service/iaas-paas-saas" TargetMode="External"/><Relationship Id="rId9" Type="http://schemas.openxmlformats.org/officeDocument/2006/relationships/hyperlink" Target="https://rtmedia.i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5C9B1-701B-4FA2-8D18-D7E783FC2B1A}"/>
              </a:ext>
            </a:extLst>
          </p:cNvPr>
          <p:cNvSpPr>
            <a:spLocks noGrp="1"/>
          </p:cNvSpPr>
          <p:nvPr>
            <p:ph type="ctrTitle"/>
          </p:nvPr>
        </p:nvSpPr>
        <p:spPr/>
        <p:txBody>
          <a:bodyPr>
            <a:normAutofit fontScale="90000"/>
          </a:bodyPr>
          <a:lstStyle/>
          <a:p>
            <a:r>
              <a:rPr lang="en-GB" dirty="0"/>
              <a:t>COM682 </a:t>
            </a:r>
            <a:br>
              <a:rPr lang="en-GB" dirty="0"/>
            </a:br>
            <a:r>
              <a:rPr lang="en-GB" dirty="0"/>
              <a:t>Cloud Native Development</a:t>
            </a:r>
            <a:br>
              <a:rPr lang="en-GB" dirty="0"/>
            </a:br>
            <a:r>
              <a:rPr lang="en-GB" dirty="0"/>
              <a:t>Coursework 2</a:t>
            </a:r>
          </a:p>
        </p:txBody>
      </p:sp>
      <p:sp>
        <p:nvSpPr>
          <p:cNvPr id="3" name="Subtitle 2">
            <a:extLst>
              <a:ext uri="{FF2B5EF4-FFF2-40B4-BE49-F238E27FC236}">
                <a16:creationId xmlns:a16="http://schemas.microsoft.com/office/drawing/2014/main" id="{77D2238B-031F-422E-A8E4-31BE9E28469E}"/>
              </a:ext>
            </a:extLst>
          </p:cNvPr>
          <p:cNvSpPr>
            <a:spLocks noGrp="1"/>
          </p:cNvSpPr>
          <p:nvPr>
            <p:ph type="subTitle" idx="1"/>
          </p:nvPr>
        </p:nvSpPr>
        <p:spPr/>
        <p:txBody>
          <a:bodyPr>
            <a:normAutofit/>
          </a:bodyPr>
          <a:lstStyle/>
          <a:p>
            <a:r>
              <a:rPr lang="en-GB" dirty="0"/>
              <a:t>Social media sharing platform</a:t>
            </a:r>
          </a:p>
          <a:p>
            <a:r>
              <a:rPr lang="en-GB" dirty="0"/>
              <a:t>David Fodor</a:t>
            </a:r>
            <a:br>
              <a:rPr lang="en-GB" dirty="0"/>
            </a:br>
            <a:r>
              <a:rPr lang="en-GB" dirty="0"/>
              <a:t>B00796884</a:t>
            </a:r>
          </a:p>
        </p:txBody>
      </p:sp>
    </p:spTree>
    <p:extLst>
      <p:ext uri="{BB962C8B-B14F-4D97-AF65-F5344CB8AC3E}">
        <p14:creationId xmlns:p14="http://schemas.microsoft.com/office/powerpoint/2010/main" val="4104394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19E3D-5DBF-4C8F-9A53-E0F12BE2DE93}"/>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A93868E9-093D-4422-B82B-EC6E3A0B7DEC}"/>
              </a:ext>
            </a:extLst>
          </p:cNvPr>
          <p:cNvSpPr>
            <a:spLocks noGrp="1"/>
          </p:cNvSpPr>
          <p:nvPr>
            <p:ph idx="1"/>
          </p:nvPr>
        </p:nvSpPr>
        <p:spPr/>
        <p:txBody>
          <a:bodyPr numCol="2">
            <a:normAutofit fontScale="47500" lnSpcReduction="20000"/>
          </a:bodyPr>
          <a:lstStyle/>
          <a:p>
            <a:r>
              <a:rPr lang="en-US" sz="2800" dirty="0"/>
              <a:t>Torres-Corral, A. (2021). </a:t>
            </a:r>
            <a:r>
              <a:rPr lang="en-US" sz="2800" i="1" dirty="0"/>
              <a:t>On-Premises vs. Cloud: What’s the Difference? </a:t>
            </a:r>
            <a:r>
              <a:rPr lang="en-US" sz="2800" dirty="0"/>
              <a:t>[online] Available at:</a:t>
            </a:r>
            <a:br>
              <a:rPr lang="en-US" sz="2800" dirty="0"/>
            </a:br>
            <a:r>
              <a:rPr lang="en-GB" dirty="0">
                <a:hlinkClick r:id="rId2"/>
              </a:rPr>
              <a:t>https://www.alertlogic.com/blog/on-premises-vs-cloud-whats-the-difference</a:t>
            </a:r>
            <a:r>
              <a:rPr lang="en-GB" dirty="0"/>
              <a:t> </a:t>
            </a:r>
            <a:r>
              <a:rPr lang="en-US" sz="2800" dirty="0"/>
              <a:t>[Accessed 29 Apr. 2022].</a:t>
            </a:r>
          </a:p>
          <a:p>
            <a:r>
              <a:rPr lang="en-US" dirty="0" err="1"/>
              <a:t>Listek</a:t>
            </a:r>
            <a:r>
              <a:rPr lang="en-US" sz="2800" dirty="0"/>
              <a:t>, A. (2021). </a:t>
            </a:r>
            <a:r>
              <a:rPr lang="en-US" sz="2800" i="1" dirty="0"/>
              <a:t>How to Set Up a WordPress Blog in Microsoft Azure </a:t>
            </a:r>
            <a:r>
              <a:rPr lang="en-US" sz="2800" dirty="0"/>
              <a:t>[online] Available at:</a:t>
            </a:r>
            <a:br>
              <a:rPr lang="en-US" sz="2800" dirty="0"/>
            </a:br>
            <a:r>
              <a:rPr lang="en-GB" dirty="0">
                <a:hlinkClick r:id="rId3"/>
              </a:rPr>
              <a:t>https://adamtheautomator.com/azure-wordpress</a:t>
            </a:r>
            <a:r>
              <a:rPr lang="en-GB" dirty="0"/>
              <a:t> </a:t>
            </a:r>
            <a:r>
              <a:rPr lang="en-US" sz="2800" dirty="0"/>
              <a:t>[Accessed 22 Apr. 2022].</a:t>
            </a:r>
          </a:p>
          <a:p>
            <a:r>
              <a:rPr lang="en-US" sz="2800" dirty="0" err="1"/>
              <a:t>Bernazzani</a:t>
            </a:r>
            <a:r>
              <a:rPr lang="en-US" sz="2800" dirty="0"/>
              <a:t>, S. (2021). </a:t>
            </a:r>
            <a:r>
              <a:rPr lang="en-US" sz="2800" i="1" dirty="0"/>
              <a:t>IaaS vs. PaaS vs. SaaS: Here's What You Need to Know About Each </a:t>
            </a:r>
            <a:r>
              <a:rPr lang="en-US" sz="2800" dirty="0"/>
              <a:t>[online] Available at:</a:t>
            </a:r>
            <a:br>
              <a:rPr lang="en-US" sz="2800" dirty="0"/>
            </a:br>
            <a:r>
              <a:rPr lang="en-GB" dirty="0">
                <a:hlinkClick r:id="rId4"/>
              </a:rPr>
              <a:t>https://blog.hubspot.com/service/iaas-paas-saas</a:t>
            </a:r>
            <a:r>
              <a:rPr lang="en-GB" dirty="0"/>
              <a:t> </a:t>
            </a:r>
            <a:r>
              <a:rPr lang="en-US" sz="2800" dirty="0"/>
              <a:t>[Accessed 29 Apr. 2022].</a:t>
            </a:r>
          </a:p>
          <a:p>
            <a:r>
              <a:rPr lang="en-US" sz="2800" dirty="0"/>
              <a:t>Microsoft. (2022). </a:t>
            </a:r>
            <a:r>
              <a:rPr lang="en-US" sz="2800" i="1" dirty="0"/>
              <a:t>What is PaaS? </a:t>
            </a:r>
            <a:r>
              <a:rPr lang="en-US" sz="2800" dirty="0"/>
              <a:t>[online] Available at:</a:t>
            </a:r>
            <a:br>
              <a:rPr lang="en-US" sz="2800" dirty="0"/>
            </a:br>
            <a:r>
              <a:rPr lang="en-GB" dirty="0">
                <a:hlinkClick r:id="rId5"/>
              </a:rPr>
              <a:t>https://azure.microsoft.com/en-in/overview/what-is-paas</a:t>
            </a:r>
            <a:r>
              <a:rPr lang="en-GB" dirty="0"/>
              <a:t> </a:t>
            </a:r>
            <a:r>
              <a:rPr lang="en-US" sz="2800" dirty="0"/>
              <a:t>[Accessed 29 Apr. 2022].</a:t>
            </a:r>
          </a:p>
          <a:p>
            <a:r>
              <a:rPr lang="en-US" sz="2800" dirty="0"/>
              <a:t>Microsoft. (2021). </a:t>
            </a:r>
            <a:r>
              <a:rPr lang="en-US" sz="2800" i="1" dirty="0"/>
              <a:t>Azure App Service plan overview </a:t>
            </a:r>
            <a:r>
              <a:rPr lang="en-US" sz="2800" dirty="0"/>
              <a:t>[online] Available at:</a:t>
            </a:r>
            <a:br>
              <a:rPr lang="en-US" sz="2800" dirty="0"/>
            </a:br>
            <a:r>
              <a:rPr lang="en-GB" dirty="0">
                <a:hlinkClick r:id="rId6"/>
              </a:rPr>
              <a:t>https://docs.microsoft.com/en-us/azure/app-service/overview-hosting-plans</a:t>
            </a:r>
            <a:r>
              <a:rPr lang="en-GB" dirty="0"/>
              <a:t> </a:t>
            </a:r>
            <a:r>
              <a:rPr lang="en-US" sz="2800" dirty="0"/>
              <a:t>[Accessed 29 Apr. 2022].</a:t>
            </a:r>
          </a:p>
          <a:p>
            <a:r>
              <a:rPr lang="en-US" sz="2800" dirty="0"/>
              <a:t>The IT videos. (2021). </a:t>
            </a:r>
            <a:r>
              <a:rPr lang="en-US" sz="2800" i="1" dirty="0"/>
              <a:t>How to create </a:t>
            </a:r>
            <a:r>
              <a:rPr lang="en-US" sz="2800" i="1" dirty="0" err="1"/>
              <a:t>Wordpress</a:t>
            </a:r>
            <a:r>
              <a:rPr lang="en-US" sz="2800" i="1" dirty="0"/>
              <a:t> site in Azure Step by Step </a:t>
            </a:r>
            <a:r>
              <a:rPr lang="en-US" sz="2800" dirty="0"/>
              <a:t>[online] Available at:</a:t>
            </a:r>
            <a:br>
              <a:rPr lang="en-US" sz="2800" dirty="0"/>
            </a:br>
            <a:r>
              <a:rPr lang="en-GB" dirty="0">
                <a:hlinkClick r:id="rId7"/>
              </a:rPr>
              <a:t>https://www.youtube.com/watch?v=znct7ANPQ7g</a:t>
            </a:r>
            <a:r>
              <a:rPr lang="en-GB" dirty="0"/>
              <a:t> </a:t>
            </a:r>
            <a:r>
              <a:rPr lang="en-US" sz="2800" dirty="0"/>
              <a:t>[Accessed 22 Apr. 2022].</a:t>
            </a:r>
          </a:p>
          <a:p>
            <a:r>
              <a:rPr lang="en-US" sz="2800" dirty="0"/>
              <a:t>BuddyPress.org. (2022). </a:t>
            </a:r>
            <a:r>
              <a:rPr lang="en-US" sz="2800" i="1" dirty="0"/>
              <a:t>About | BuddyPress.org </a:t>
            </a:r>
            <a:r>
              <a:rPr lang="en-US" sz="2800" dirty="0"/>
              <a:t>[online] Available at:</a:t>
            </a:r>
            <a:br>
              <a:rPr lang="en-US" sz="2800" dirty="0"/>
            </a:br>
            <a:r>
              <a:rPr lang="en-GB" dirty="0">
                <a:hlinkClick r:id="rId8"/>
              </a:rPr>
              <a:t>https://buddypress.org/about</a:t>
            </a:r>
            <a:r>
              <a:rPr lang="en-GB" dirty="0"/>
              <a:t> </a:t>
            </a:r>
            <a:r>
              <a:rPr lang="en-US" sz="2800" dirty="0"/>
              <a:t>[Accessed 22 Apr. 2022].</a:t>
            </a:r>
          </a:p>
          <a:p>
            <a:r>
              <a:rPr lang="en-US" sz="2800" dirty="0" err="1"/>
              <a:t>rtCamp</a:t>
            </a:r>
            <a:r>
              <a:rPr lang="en-US" sz="2800" dirty="0"/>
              <a:t>. (2022). </a:t>
            </a:r>
            <a:r>
              <a:rPr lang="en-US" sz="2800" i="1" dirty="0" err="1"/>
              <a:t>rtMedia</a:t>
            </a:r>
            <a:r>
              <a:rPr lang="en-US" sz="2800" i="1" dirty="0"/>
              <a:t> for WordPress, </a:t>
            </a:r>
            <a:r>
              <a:rPr lang="en-US" sz="2800" i="1" dirty="0" err="1"/>
              <a:t>BuddyPress</a:t>
            </a:r>
            <a:r>
              <a:rPr lang="en-US" i="1" dirty="0"/>
              <a:t> &amp; </a:t>
            </a:r>
            <a:r>
              <a:rPr lang="en-US" i="1" dirty="0" err="1"/>
              <a:t>bbPress</a:t>
            </a:r>
            <a:r>
              <a:rPr lang="en-US" i="1" dirty="0"/>
              <a:t> </a:t>
            </a:r>
            <a:r>
              <a:rPr lang="en-US" sz="2800" dirty="0"/>
              <a:t>[online] Available at:</a:t>
            </a:r>
            <a:br>
              <a:rPr lang="en-US" sz="2800" dirty="0"/>
            </a:br>
            <a:r>
              <a:rPr lang="en-GB" dirty="0">
                <a:hlinkClick r:id="rId9"/>
              </a:rPr>
              <a:t>https://rtmedia.io</a:t>
            </a:r>
            <a:r>
              <a:rPr lang="en-GB" dirty="0"/>
              <a:t> </a:t>
            </a:r>
            <a:r>
              <a:rPr lang="en-US" sz="2800" dirty="0"/>
              <a:t>[Accessed 22 Apr. 2022].</a:t>
            </a:r>
          </a:p>
          <a:p>
            <a:r>
              <a:rPr lang="en-US" sz="2800" dirty="0" err="1"/>
              <a:t>WoWonder</a:t>
            </a:r>
            <a:r>
              <a:rPr lang="en-US" sz="2800" dirty="0"/>
              <a:t>. (2022). </a:t>
            </a:r>
            <a:r>
              <a:rPr lang="en-US" sz="2800" i="1" dirty="0" err="1"/>
              <a:t>WoWonder</a:t>
            </a:r>
            <a:r>
              <a:rPr lang="en-US" sz="2800" i="1" dirty="0"/>
              <a:t> – The Ultimate PHP Social Network Platform </a:t>
            </a:r>
            <a:r>
              <a:rPr lang="en-US" sz="2800" dirty="0"/>
              <a:t>[online] Available at:</a:t>
            </a:r>
            <a:br>
              <a:rPr lang="en-US" sz="2800" dirty="0"/>
            </a:br>
            <a:r>
              <a:rPr lang="en-GB" dirty="0">
                <a:hlinkClick r:id="rId10"/>
              </a:rPr>
              <a:t>https://www.wowonder.com</a:t>
            </a:r>
            <a:r>
              <a:rPr lang="en-GB" dirty="0"/>
              <a:t> </a:t>
            </a:r>
            <a:r>
              <a:rPr lang="en-US" sz="2800" dirty="0"/>
              <a:t>[Accessed 23 Apr. 2022].</a:t>
            </a:r>
          </a:p>
          <a:p>
            <a:r>
              <a:rPr lang="en-US" sz="2800" dirty="0" err="1"/>
              <a:t>PeepSo</a:t>
            </a:r>
            <a:r>
              <a:rPr lang="en-US" sz="2800" dirty="0"/>
              <a:t>. (2022). </a:t>
            </a:r>
            <a:r>
              <a:rPr lang="en-US" sz="2800" i="1" dirty="0"/>
              <a:t>Free User Profile </a:t>
            </a:r>
            <a:r>
              <a:rPr lang="en-US" i="1" dirty="0"/>
              <a:t>a</a:t>
            </a:r>
            <a:r>
              <a:rPr lang="en-US" sz="2800" i="1" dirty="0"/>
              <a:t>nd Community WordPress Plugin | </a:t>
            </a:r>
            <a:r>
              <a:rPr lang="en-US" sz="2800" i="1" dirty="0" err="1"/>
              <a:t>PeepSo</a:t>
            </a:r>
            <a:r>
              <a:rPr lang="en-US" sz="2800" i="1" dirty="0"/>
              <a:t> </a:t>
            </a:r>
            <a:r>
              <a:rPr lang="en-US" sz="2800" dirty="0"/>
              <a:t>[online] Available at:</a:t>
            </a:r>
            <a:br>
              <a:rPr lang="en-US" sz="2800" dirty="0"/>
            </a:br>
            <a:r>
              <a:rPr lang="en-GB" dirty="0">
                <a:hlinkClick r:id="rId11"/>
              </a:rPr>
              <a:t>https://www.peepso.com</a:t>
            </a:r>
            <a:r>
              <a:rPr lang="en-GB" dirty="0"/>
              <a:t> </a:t>
            </a:r>
            <a:r>
              <a:rPr lang="en-US" sz="2800" dirty="0"/>
              <a:t>[Accessed 23 Apr. 2022].</a:t>
            </a:r>
          </a:p>
          <a:p>
            <a:r>
              <a:rPr lang="en-US" sz="2800" dirty="0"/>
              <a:t>Boss Media Ltd. (2022). </a:t>
            </a:r>
            <a:r>
              <a:rPr lang="en-US" sz="2800" i="1" dirty="0"/>
              <a:t>Build online communities, sell courses &amp; memberships on WordPress </a:t>
            </a:r>
            <a:r>
              <a:rPr lang="en-US" sz="2800" dirty="0"/>
              <a:t>[online] Available at:</a:t>
            </a:r>
            <a:br>
              <a:rPr lang="en-US" sz="2800" dirty="0"/>
            </a:br>
            <a:r>
              <a:rPr lang="en-GB" dirty="0">
                <a:hlinkClick r:id="rId12"/>
              </a:rPr>
              <a:t>https://www.buddyboss.com</a:t>
            </a:r>
            <a:r>
              <a:rPr lang="en-GB" dirty="0"/>
              <a:t> </a:t>
            </a:r>
            <a:r>
              <a:rPr lang="en-US" sz="2800" dirty="0"/>
              <a:t>[Accessed 23 Apr. 2022].</a:t>
            </a:r>
          </a:p>
          <a:p>
            <a:r>
              <a:rPr lang="en-US" sz="2800" dirty="0"/>
              <a:t>Jana, A. (2020). </a:t>
            </a:r>
            <a:r>
              <a:rPr lang="en-US" sz="2800" i="1" dirty="0"/>
              <a:t>10 Azure Cloud services that every Developers, Consultant, and Architects should Know and Learn it well </a:t>
            </a:r>
            <a:r>
              <a:rPr lang="en-US" sz="2800" dirty="0"/>
              <a:t>[online] Available at:</a:t>
            </a:r>
            <a:br>
              <a:rPr lang="en-US" sz="2800" dirty="0"/>
            </a:br>
            <a:r>
              <a:rPr lang="en-GB" dirty="0">
                <a:hlinkClick r:id="rId13"/>
              </a:rPr>
              <a:t>https://abhijitjana.net/2020/04/18/10-azure-cloud-services-that-every-developers-consultant-and-architects-should-know-and-learn-it-well</a:t>
            </a:r>
            <a:r>
              <a:rPr lang="en-GB" dirty="0"/>
              <a:t> </a:t>
            </a:r>
            <a:r>
              <a:rPr lang="en-US" sz="2800" dirty="0"/>
              <a:t>[Accessed 29 Apr. 2022].</a:t>
            </a:r>
          </a:p>
          <a:p>
            <a:pPr marL="0" indent="0">
              <a:buNone/>
            </a:pPr>
            <a:endParaRPr lang="en-GB" dirty="0"/>
          </a:p>
        </p:txBody>
      </p:sp>
    </p:spTree>
    <p:extLst>
      <p:ext uri="{BB962C8B-B14F-4D97-AF65-F5344CB8AC3E}">
        <p14:creationId xmlns:p14="http://schemas.microsoft.com/office/powerpoint/2010/main" val="4091254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19E3D-5DBF-4C8F-9A53-E0F12BE2DE93}"/>
              </a:ext>
            </a:extLst>
          </p:cNvPr>
          <p:cNvSpPr>
            <a:spLocks noGrp="1"/>
          </p:cNvSpPr>
          <p:nvPr>
            <p:ph type="title"/>
          </p:nvPr>
        </p:nvSpPr>
        <p:spPr/>
        <p:txBody>
          <a:bodyPr/>
          <a:lstStyle/>
          <a:p>
            <a:r>
              <a:rPr lang="en-GB" dirty="0"/>
              <a:t>Problem Definition and Discussion</a:t>
            </a:r>
          </a:p>
        </p:txBody>
      </p:sp>
      <p:sp>
        <p:nvSpPr>
          <p:cNvPr id="3" name="Content Placeholder 2">
            <a:extLst>
              <a:ext uri="{FF2B5EF4-FFF2-40B4-BE49-F238E27FC236}">
                <a16:creationId xmlns:a16="http://schemas.microsoft.com/office/drawing/2014/main" id="{A93868E9-093D-4422-B82B-EC6E3A0B7DEC}"/>
              </a:ext>
            </a:extLst>
          </p:cNvPr>
          <p:cNvSpPr>
            <a:spLocks noGrp="1"/>
          </p:cNvSpPr>
          <p:nvPr>
            <p:ph idx="1"/>
          </p:nvPr>
        </p:nvSpPr>
        <p:spPr/>
        <p:txBody>
          <a:bodyPr>
            <a:normAutofit lnSpcReduction="10000"/>
          </a:bodyPr>
          <a:lstStyle/>
          <a:p>
            <a:r>
              <a:rPr lang="en-GB" dirty="0"/>
              <a:t>A social media sharing platform requires storage that is ever-growing, as more and more content is shared on it.</a:t>
            </a:r>
          </a:p>
          <a:p>
            <a:r>
              <a:rPr lang="en-GB" dirty="0"/>
              <a:t>An on-premises setup offers finite storage, it has to be paid for upfront, and has to be maintained (Torres-Corral, 2021).</a:t>
            </a:r>
          </a:p>
          <a:p>
            <a:r>
              <a:rPr lang="en-US" dirty="0"/>
              <a:t>A cloud setup can be scaled easily on demand, thus removing the possibility of resources that are not taken advantage of, or the possibility of resources not being enough. It usually has a subscription model, so costs do not need to be paid upfront.</a:t>
            </a:r>
          </a:p>
          <a:p>
            <a:r>
              <a:rPr lang="en-US" dirty="0"/>
              <a:t>Setting up a Web App in Azure also offloads maintenance tasks and removes the burden of server administration from the client (</a:t>
            </a:r>
            <a:r>
              <a:rPr lang="en-US" dirty="0" err="1"/>
              <a:t>Listek</a:t>
            </a:r>
            <a:r>
              <a:rPr lang="en-US" dirty="0"/>
              <a:t>, 2021). </a:t>
            </a:r>
          </a:p>
        </p:txBody>
      </p:sp>
    </p:spTree>
    <p:extLst>
      <p:ext uri="{BB962C8B-B14F-4D97-AF65-F5344CB8AC3E}">
        <p14:creationId xmlns:p14="http://schemas.microsoft.com/office/powerpoint/2010/main" val="1763765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19E3D-5DBF-4C8F-9A53-E0F12BE2DE93}"/>
              </a:ext>
            </a:extLst>
          </p:cNvPr>
          <p:cNvSpPr>
            <a:spLocks noGrp="1"/>
          </p:cNvSpPr>
          <p:nvPr>
            <p:ph type="title"/>
          </p:nvPr>
        </p:nvSpPr>
        <p:spPr/>
        <p:txBody>
          <a:bodyPr/>
          <a:lstStyle/>
          <a:p>
            <a:r>
              <a:rPr lang="en-GB" dirty="0"/>
              <a:t>Problem Definition and Discussion</a:t>
            </a:r>
          </a:p>
        </p:txBody>
      </p:sp>
      <p:sp>
        <p:nvSpPr>
          <p:cNvPr id="3" name="Content Placeholder 2">
            <a:extLst>
              <a:ext uri="{FF2B5EF4-FFF2-40B4-BE49-F238E27FC236}">
                <a16:creationId xmlns:a16="http://schemas.microsoft.com/office/drawing/2014/main" id="{A93868E9-093D-4422-B82B-EC6E3A0B7DEC}"/>
              </a:ext>
            </a:extLst>
          </p:cNvPr>
          <p:cNvSpPr>
            <a:spLocks noGrp="1"/>
          </p:cNvSpPr>
          <p:nvPr>
            <p:ph idx="1"/>
          </p:nvPr>
        </p:nvSpPr>
        <p:spPr/>
        <p:txBody>
          <a:bodyPr>
            <a:normAutofit/>
          </a:bodyPr>
          <a:lstStyle/>
          <a:p>
            <a:r>
              <a:rPr lang="en-US" dirty="0"/>
              <a:t>Three major models of cloud architecture:</a:t>
            </a:r>
          </a:p>
          <a:p>
            <a:pPr lvl="1"/>
            <a:r>
              <a:rPr lang="en-US" dirty="0"/>
              <a:t>Infrastructure as a Service (IaaS): A third-party provider of servers, networks and storage, paid for by the end user depending on the capacity they need at any given time. - This is Microsoft Azure in our case (</a:t>
            </a:r>
            <a:r>
              <a:rPr lang="en-US" dirty="0" err="1"/>
              <a:t>Bernazzani</a:t>
            </a:r>
            <a:r>
              <a:rPr lang="en-US" dirty="0"/>
              <a:t>, 2021).</a:t>
            </a:r>
          </a:p>
          <a:p>
            <a:pPr lvl="1"/>
            <a:r>
              <a:rPr lang="en-US" dirty="0"/>
              <a:t>Platform as a Service (PaaS): Delivery of a computing platform for the end user to configure and deploy an application which is hosted there. Includes infrastructure, but also middleware like development tools and database management (Microsoft, 2022). – This is also done through Microsoft Azure in our case. </a:t>
            </a:r>
          </a:p>
          <a:p>
            <a:pPr lvl="1"/>
            <a:r>
              <a:rPr lang="en-US" dirty="0"/>
              <a:t>Software as a Service (SaaS): Delivery and maintenance of applications over the Internet, to be accessed via a web interface. – This is the social media sharing platform in our case.</a:t>
            </a:r>
          </a:p>
          <a:p>
            <a:pPr lvl="1"/>
            <a:endParaRPr lang="en-US" dirty="0">
              <a:solidFill>
                <a:srgbClr val="FF0000"/>
              </a:solidFill>
            </a:endParaRPr>
          </a:p>
          <a:p>
            <a:pPr lvl="1"/>
            <a:endParaRPr lang="en-GB" dirty="0">
              <a:solidFill>
                <a:srgbClr val="FF0000"/>
              </a:solidFill>
            </a:endParaRPr>
          </a:p>
          <a:p>
            <a:endParaRPr lang="en-GB" dirty="0"/>
          </a:p>
        </p:txBody>
      </p:sp>
    </p:spTree>
    <p:extLst>
      <p:ext uri="{BB962C8B-B14F-4D97-AF65-F5344CB8AC3E}">
        <p14:creationId xmlns:p14="http://schemas.microsoft.com/office/powerpoint/2010/main" val="13822583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19E3D-5DBF-4C8F-9A53-E0F12BE2DE93}"/>
              </a:ext>
            </a:extLst>
          </p:cNvPr>
          <p:cNvSpPr>
            <a:spLocks noGrp="1"/>
          </p:cNvSpPr>
          <p:nvPr>
            <p:ph type="title"/>
          </p:nvPr>
        </p:nvSpPr>
        <p:spPr/>
        <p:txBody>
          <a:bodyPr/>
          <a:lstStyle/>
          <a:p>
            <a:r>
              <a:rPr lang="en-US" dirty="0"/>
              <a:t>Overview of the technical solution developed</a:t>
            </a:r>
            <a:endParaRPr lang="en-GB" dirty="0"/>
          </a:p>
        </p:txBody>
      </p:sp>
      <p:sp>
        <p:nvSpPr>
          <p:cNvPr id="3" name="Content Placeholder 2">
            <a:extLst>
              <a:ext uri="{FF2B5EF4-FFF2-40B4-BE49-F238E27FC236}">
                <a16:creationId xmlns:a16="http://schemas.microsoft.com/office/drawing/2014/main" id="{A93868E9-093D-4422-B82B-EC6E3A0B7DEC}"/>
              </a:ext>
            </a:extLst>
          </p:cNvPr>
          <p:cNvSpPr>
            <a:spLocks noGrp="1"/>
          </p:cNvSpPr>
          <p:nvPr>
            <p:ph idx="1"/>
          </p:nvPr>
        </p:nvSpPr>
        <p:spPr/>
        <p:txBody>
          <a:bodyPr>
            <a:normAutofit/>
          </a:bodyPr>
          <a:lstStyle/>
          <a:p>
            <a:r>
              <a:rPr lang="en-US" dirty="0"/>
              <a:t>For the task of implementing a social media sharing platform in Azure, the most obvious solution was to make a WordPress site as an App Service (the IT videos, 2021).</a:t>
            </a:r>
          </a:p>
          <a:p>
            <a:r>
              <a:rPr lang="en-US" dirty="0"/>
              <a:t>A MYSQL database was created for the App Service.</a:t>
            </a:r>
          </a:p>
          <a:p>
            <a:r>
              <a:rPr lang="en-US" dirty="0"/>
              <a:t>The created App Service is scalable through choosing between different App Service plans for different prices (Microsoft, 2022).</a:t>
            </a:r>
          </a:p>
          <a:p>
            <a:r>
              <a:rPr lang="en-US" dirty="0"/>
              <a:t>WordPress has some free plugins available such as </a:t>
            </a:r>
            <a:r>
              <a:rPr lang="en-US" dirty="0" err="1"/>
              <a:t>BuddyPress</a:t>
            </a:r>
            <a:r>
              <a:rPr lang="en-US" dirty="0"/>
              <a:t> (</a:t>
            </a:r>
            <a:r>
              <a:rPr lang="en-US" dirty="0" err="1"/>
              <a:t>Buddypress</a:t>
            </a:r>
            <a:r>
              <a:rPr lang="en-US" dirty="0"/>
              <a:t>, 2022) and </a:t>
            </a:r>
            <a:r>
              <a:rPr lang="en-US" dirty="0" err="1"/>
              <a:t>rtMedia</a:t>
            </a:r>
            <a:r>
              <a:rPr lang="en-US" dirty="0"/>
              <a:t> (</a:t>
            </a:r>
            <a:r>
              <a:rPr lang="en-US" dirty="0" err="1"/>
              <a:t>rtCamp</a:t>
            </a:r>
            <a:r>
              <a:rPr lang="en-US" dirty="0"/>
              <a:t>, 2022), for the purpose of making a social media website and sharing media.</a:t>
            </a:r>
          </a:p>
        </p:txBody>
      </p:sp>
    </p:spTree>
    <p:extLst>
      <p:ext uri="{BB962C8B-B14F-4D97-AF65-F5344CB8AC3E}">
        <p14:creationId xmlns:p14="http://schemas.microsoft.com/office/powerpoint/2010/main" val="683431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19E3D-5DBF-4C8F-9A53-E0F12BE2DE93}"/>
              </a:ext>
            </a:extLst>
          </p:cNvPr>
          <p:cNvSpPr>
            <a:spLocks noGrp="1"/>
          </p:cNvSpPr>
          <p:nvPr>
            <p:ph type="title"/>
          </p:nvPr>
        </p:nvSpPr>
        <p:spPr/>
        <p:txBody>
          <a:bodyPr/>
          <a:lstStyle/>
          <a:p>
            <a:r>
              <a:rPr lang="en-US" dirty="0"/>
              <a:t>Overview of the technical solution developed</a:t>
            </a:r>
            <a:endParaRPr lang="en-GB" dirty="0"/>
          </a:p>
        </p:txBody>
      </p:sp>
      <p:sp>
        <p:nvSpPr>
          <p:cNvPr id="3" name="Content Placeholder 2">
            <a:extLst>
              <a:ext uri="{FF2B5EF4-FFF2-40B4-BE49-F238E27FC236}">
                <a16:creationId xmlns:a16="http://schemas.microsoft.com/office/drawing/2014/main" id="{A93868E9-093D-4422-B82B-EC6E3A0B7DEC}"/>
              </a:ext>
            </a:extLst>
          </p:cNvPr>
          <p:cNvSpPr>
            <a:spLocks noGrp="1"/>
          </p:cNvSpPr>
          <p:nvPr>
            <p:ph idx="1"/>
          </p:nvPr>
        </p:nvSpPr>
        <p:spPr/>
        <p:txBody>
          <a:bodyPr>
            <a:normAutofit/>
          </a:bodyPr>
          <a:lstStyle/>
          <a:p>
            <a:r>
              <a:rPr lang="en-US" dirty="0"/>
              <a:t>An alternative to Cloud is an On-Premises setup, with choosing a domain name and an option for web hosting. Since scalability requires us to use Cloud, this option was disregarded.</a:t>
            </a:r>
          </a:p>
          <a:p>
            <a:r>
              <a:rPr lang="en-US" dirty="0"/>
              <a:t>There are social network PHP scripts available, such as </a:t>
            </a:r>
            <a:r>
              <a:rPr lang="en-US" dirty="0" err="1"/>
              <a:t>WoWonder</a:t>
            </a:r>
            <a:r>
              <a:rPr lang="en-US" dirty="0"/>
              <a:t> (</a:t>
            </a:r>
            <a:r>
              <a:rPr lang="en-US" dirty="0" err="1"/>
              <a:t>WoWonder</a:t>
            </a:r>
            <a:r>
              <a:rPr lang="en-US" dirty="0"/>
              <a:t>, 2022). One of these could have been an alternative to using a WordPress site, however, they can cost hundreds of dollars, and they are more difficult to set up.</a:t>
            </a:r>
          </a:p>
          <a:p>
            <a:r>
              <a:rPr lang="en-US" dirty="0"/>
              <a:t>There are premium social media plugins available for WordPress, such as </a:t>
            </a:r>
            <a:r>
              <a:rPr lang="en-US" dirty="0" err="1"/>
              <a:t>PeepSo</a:t>
            </a:r>
            <a:r>
              <a:rPr lang="en-US" dirty="0"/>
              <a:t> (</a:t>
            </a:r>
            <a:r>
              <a:rPr lang="en-US" dirty="0" err="1"/>
              <a:t>PeepSo</a:t>
            </a:r>
            <a:r>
              <a:rPr lang="en-US" dirty="0"/>
              <a:t>, 2022) or </a:t>
            </a:r>
            <a:r>
              <a:rPr lang="en-US" dirty="0" err="1"/>
              <a:t>BuddyBoss</a:t>
            </a:r>
            <a:r>
              <a:rPr lang="en-US" dirty="0"/>
              <a:t> (</a:t>
            </a:r>
            <a:r>
              <a:rPr lang="en-US" dirty="0" err="1"/>
              <a:t>BuddyBoss</a:t>
            </a:r>
            <a:r>
              <a:rPr lang="en-US" dirty="0"/>
              <a:t>, 2022). They are more sophisticated than </a:t>
            </a:r>
            <a:r>
              <a:rPr lang="en-US" dirty="0" err="1"/>
              <a:t>BuddyPress</a:t>
            </a:r>
            <a:r>
              <a:rPr lang="en-US" dirty="0"/>
              <a:t>, but they are not free.</a:t>
            </a:r>
          </a:p>
          <a:p>
            <a:endParaRPr lang="en-GB" dirty="0"/>
          </a:p>
        </p:txBody>
      </p:sp>
    </p:spTree>
    <p:extLst>
      <p:ext uri="{BB962C8B-B14F-4D97-AF65-F5344CB8AC3E}">
        <p14:creationId xmlns:p14="http://schemas.microsoft.com/office/powerpoint/2010/main" val="3269757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6A9267-032B-6BA7-422B-D39EC9410C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1238" y="2277048"/>
            <a:ext cx="6809524" cy="4580952"/>
          </a:xfrm>
          <a:prstGeom prst="rect">
            <a:avLst/>
          </a:prstGeom>
        </p:spPr>
      </p:pic>
      <p:sp>
        <p:nvSpPr>
          <p:cNvPr id="2" name="Title 1">
            <a:extLst>
              <a:ext uri="{FF2B5EF4-FFF2-40B4-BE49-F238E27FC236}">
                <a16:creationId xmlns:a16="http://schemas.microsoft.com/office/drawing/2014/main" id="{DF319E3D-5DBF-4C8F-9A53-E0F12BE2DE93}"/>
              </a:ext>
            </a:extLst>
          </p:cNvPr>
          <p:cNvSpPr>
            <a:spLocks noGrp="1"/>
          </p:cNvSpPr>
          <p:nvPr>
            <p:ph type="title"/>
          </p:nvPr>
        </p:nvSpPr>
        <p:spPr/>
        <p:txBody>
          <a:bodyPr/>
          <a:lstStyle/>
          <a:p>
            <a:r>
              <a:rPr lang="en-US" dirty="0"/>
              <a:t>Overview of the technical solution developed</a:t>
            </a:r>
            <a:endParaRPr lang="en-GB" dirty="0"/>
          </a:p>
        </p:txBody>
      </p:sp>
      <p:sp>
        <p:nvSpPr>
          <p:cNvPr id="3" name="Content Placeholder 2">
            <a:extLst>
              <a:ext uri="{FF2B5EF4-FFF2-40B4-BE49-F238E27FC236}">
                <a16:creationId xmlns:a16="http://schemas.microsoft.com/office/drawing/2014/main" id="{A93868E9-093D-4422-B82B-EC6E3A0B7DEC}"/>
              </a:ext>
            </a:extLst>
          </p:cNvPr>
          <p:cNvSpPr>
            <a:spLocks noGrp="1"/>
          </p:cNvSpPr>
          <p:nvPr>
            <p:ph idx="1"/>
          </p:nvPr>
        </p:nvSpPr>
        <p:spPr/>
        <p:txBody>
          <a:bodyPr/>
          <a:lstStyle/>
          <a:p>
            <a:r>
              <a:rPr lang="en-US" dirty="0"/>
              <a:t>Here is an architecture diagram (Jana, 2020) which is applicable to this scenario. The WordPress site is the App Service Web App on the diagram.</a:t>
            </a:r>
            <a:endParaRPr lang="en-GB" dirty="0"/>
          </a:p>
        </p:txBody>
      </p:sp>
    </p:spTree>
    <p:extLst>
      <p:ext uri="{BB962C8B-B14F-4D97-AF65-F5344CB8AC3E}">
        <p14:creationId xmlns:p14="http://schemas.microsoft.com/office/powerpoint/2010/main" val="7490168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19E3D-5DBF-4C8F-9A53-E0F12BE2DE93}"/>
              </a:ext>
            </a:extLst>
          </p:cNvPr>
          <p:cNvSpPr>
            <a:spLocks noGrp="1"/>
          </p:cNvSpPr>
          <p:nvPr>
            <p:ph type="title"/>
          </p:nvPr>
        </p:nvSpPr>
        <p:spPr/>
        <p:txBody>
          <a:bodyPr/>
          <a:lstStyle/>
          <a:p>
            <a:r>
              <a:rPr lang="en-US" dirty="0"/>
              <a:t>Assessment of Limitations and Scalability </a:t>
            </a:r>
          </a:p>
        </p:txBody>
      </p:sp>
      <p:sp>
        <p:nvSpPr>
          <p:cNvPr id="3" name="Content Placeholder 2">
            <a:extLst>
              <a:ext uri="{FF2B5EF4-FFF2-40B4-BE49-F238E27FC236}">
                <a16:creationId xmlns:a16="http://schemas.microsoft.com/office/drawing/2014/main" id="{A93868E9-093D-4422-B82B-EC6E3A0B7DEC}"/>
              </a:ext>
            </a:extLst>
          </p:cNvPr>
          <p:cNvSpPr>
            <a:spLocks noGrp="1"/>
          </p:cNvSpPr>
          <p:nvPr>
            <p:ph idx="1"/>
          </p:nvPr>
        </p:nvSpPr>
        <p:spPr/>
        <p:txBody>
          <a:bodyPr/>
          <a:lstStyle/>
          <a:p>
            <a:r>
              <a:rPr lang="en-US" dirty="0"/>
              <a:t>The Azure for Students subscription was used for hosting and deploying the app, which provides $100 Azure credit. </a:t>
            </a:r>
          </a:p>
          <a:p>
            <a:r>
              <a:rPr lang="en-US" dirty="0"/>
              <a:t>Upscaling the App Service would come with additional costs.</a:t>
            </a:r>
          </a:p>
          <a:p>
            <a:r>
              <a:rPr lang="en-US" dirty="0"/>
              <a:t>Without additional spending, the App Service is quite slow.</a:t>
            </a:r>
          </a:p>
          <a:p>
            <a:r>
              <a:rPr lang="en-US" dirty="0"/>
              <a:t>The Azure for Students subscription expires after 12 months, a subscription upgrade is necessary if the app is still needed after that time period.</a:t>
            </a:r>
          </a:p>
        </p:txBody>
      </p:sp>
    </p:spTree>
    <p:extLst>
      <p:ext uri="{BB962C8B-B14F-4D97-AF65-F5344CB8AC3E}">
        <p14:creationId xmlns:p14="http://schemas.microsoft.com/office/powerpoint/2010/main" val="737589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19E3D-5DBF-4C8F-9A53-E0F12BE2DE93}"/>
              </a:ext>
            </a:extLst>
          </p:cNvPr>
          <p:cNvSpPr>
            <a:spLocks noGrp="1"/>
          </p:cNvSpPr>
          <p:nvPr>
            <p:ph type="title"/>
          </p:nvPr>
        </p:nvSpPr>
        <p:spPr/>
        <p:txBody>
          <a:bodyPr/>
          <a:lstStyle/>
          <a:p>
            <a:r>
              <a:rPr lang="en-US" dirty="0"/>
              <a:t>Functionality of the recorded demonstration</a:t>
            </a:r>
            <a:endParaRPr lang="en-GB" dirty="0"/>
          </a:p>
        </p:txBody>
      </p:sp>
      <p:pic>
        <p:nvPicPr>
          <p:cNvPr id="6" name="Demonstration_Fodor_B00796884">
            <a:hlinkClick r:id="" action="ppaction://media"/>
            <a:extLst>
              <a:ext uri="{FF2B5EF4-FFF2-40B4-BE49-F238E27FC236}">
                <a16:creationId xmlns:a16="http://schemas.microsoft.com/office/drawing/2014/main" id="{39F601FD-3719-0FB8-7656-ED17245581E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27657" y="1375186"/>
            <a:ext cx="8536686" cy="4801777"/>
          </a:xfrm>
        </p:spPr>
      </p:pic>
    </p:spTree>
    <p:extLst>
      <p:ext uri="{BB962C8B-B14F-4D97-AF65-F5344CB8AC3E}">
        <p14:creationId xmlns:p14="http://schemas.microsoft.com/office/powerpoint/2010/main" val="497111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252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19E3D-5DBF-4C8F-9A53-E0F12BE2DE93}"/>
              </a:ext>
            </a:extLst>
          </p:cNvPr>
          <p:cNvSpPr>
            <a:spLocks noGrp="1"/>
          </p:cNvSpPr>
          <p:nvPr>
            <p:ph type="title"/>
          </p:nvPr>
        </p:nvSpPr>
        <p:spPr/>
        <p:txBody>
          <a:bodyPr/>
          <a:lstStyle/>
          <a:p>
            <a:r>
              <a:rPr lang="en-GB" dirty="0"/>
              <a:t>Concluding comments</a:t>
            </a:r>
          </a:p>
        </p:txBody>
      </p:sp>
      <p:sp>
        <p:nvSpPr>
          <p:cNvPr id="3" name="Content Placeholder 2">
            <a:extLst>
              <a:ext uri="{FF2B5EF4-FFF2-40B4-BE49-F238E27FC236}">
                <a16:creationId xmlns:a16="http://schemas.microsoft.com/office/drawing/2014/main" id="{A93868E9-093D-4422-B82B-EC6E3A0B7DEC}"/>
              </a:ext>
            </a:extLst>
          </p:cNvPr>
          <p:cNvSpPr>
            <a:spLocks noGrp="1"/>
          </p:cNvSpPr>
          <p:nvPr>
            <p:ph idx="1"/>
          </p:nvPr>
        </p:nvSpPr>
        <p:spPr/>
        <p:txBody>
          <a:bodyPr>
            <a:normAutofit/>
          </a:bodyPr>
          <a:lstStyle/>
          <a:p>
            <a:r>
              <a:rPr lang="en-US" dirty="0"/>
              <a:t>The developed social media sharing platform is technically capable of performing the basic tasks which were laid out in the assignment specification.</a:t>
            </a:r>
          </a:p>
          <a:p>
            <a:r>
              <a:rPr lang="en-US" dirty="0"/>
              <a:t>Without additional spending on upscaling, the web app is slow.</a:t>
            </a:r>
          </a:p>
          <a:p>
            <a:r>
              <a:rPr lang="en-US" dirty="0"/>
              <a:t>If this platform was to be released to the public in a professional capacity, a more sophisticated layout design would be needed to properly communicate a corporate identity. This would involve writing custom CSS code for the website.</a:t>
            </a:r>
          </a:p>
          <a:p>
            <a:r>
              <a:rPr lang="en-US" dirty="0"/>
              <a:t>Additional features could be added to the website by making custom plugins, or paying for existing ones.</a:t>
            </a:r>
            <a:endParaRPr lang="en-GB" dirty="0"/>
          </a:p>
        </p:txBody>
      </p:sp>
    </p:spTree>
    <p:extLst>
      <p:ext uri="{BB962C8B-B14F-4D97-AF65-F5344CB8AC3E}">
        <p14:creationId xmlns:p14="http://schemas.microsoft.com/office/powerpoint/2010/main" val="35798687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1197</TotalTime>
  <Words>1196</Words>
  <Application>Microsoft Office PowerPoint</Application>
  <PresentationFormat>Widescreen</PresentationFormat>
  <Paragraphs>49</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COM682  Cloud Native Development Coursework 2</vt:lpstr>
      <vt:lpstr>Problem Definition and Discussion</vt:lpstr>
      <vt:lpstr>Problem Definition and Discussion</vt:lpstr>
      <vt:lpstr>Overview of the technical solution developed</vt:lpstr>
      <vt:lpstr>Overview of the technical solution developed</vt:lpstr>
      <vt:lpstr>Overview of the technical solution developed</vt:lpstr>
      <vt:lpstr>Assessment of Limitations and Scalability </vt:lpstr>
      <vt:lpstr>Functionality of the recorded demonstration</vt:lpstr>
      <vt:lpstr>Concluding comments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name</dc:title>
  <dc:creator>Fodor</dc:creator>
  <cp:lastModifiedBy>Fodor</cp:lastModifiedBy>
  <cp:revision>27</cp:revision>
  <dcterms:created xsi:type="dcterms:W3CDTF">2022-04-27T12:34:16Z</dcterms:created>
  <dcterms:modified xsi:type="dcterms:W3CDTF">2022-05-02T23:33:09Z</dcterms:modified>
</cp:coreProperties>
</file>

<file path=docProps/thumbnail.jpeg>
</file>